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6" d="100"/>
          <a:sy n="76" d="100"/>
        </p:scale>
        <p:origin x="331"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08683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872978"/>
            <a:ext cx="7556421" cy="1417558"/>
          </a:xfrm>
          <a:prstGeom prst="rect">
            <a:avLst/>
          </a:prstGeom>
          <a:noFill/>
          <a:ln/>
        </p:spPr>
        <p:txBody>
          <a:bodyPr wrap="squar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AI-Powered Student Attendance Tracking</a:t>
            </a:r>
            <a:endParaRPr lang="en-US" sz="4450" dirty="0"/>
          </a:p>
        </p:txBody>
      </p:sp>
      <p:sp>
        <p:nvSpPr>
          <p:cNvPr id="4" name="Text 1"/>
          <p:cNvSpPr/>
          <p:nvPr/>
        </p:nvSpPr>
        <p:spPr>
          <a:xfrm>
            <a:off x="793790" y="4630698"/>
            <a:ext cx="7556421" cy="725805"/>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Streamline attendance with AI-powered facial recognition for accuracy and efficiency. Save time, reduce errors, and improve accuracy.</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3045976"/>
            <a:ext cx="7038499"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Next Steps and Conclusion</a:t>
            </a:r>
            <a:endParaRPr lang="en-US" sz="4450" dirty="0"/>
          </a:p>
        </p:txBody>
      </p:sp>
      <p:sp>
        <p:nvSpPr>
          <p:cNvPr id="4" name="Text 1"/>
          <p:cNvSpPr/>
          <p:nvPr/>
        </p:nvSpPr>
        <p:spPr>
          <a:xfrm>
            <a:off x="6280190" y="4094917"/>
            <a:ext cx="7556421"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Our AI attendance solution aims to empower schools to optimize their attendance processes, leading to a more efficient and impactful learning environment.</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109543"/>
            <a:ext cx="13042821" cy="1417558"/>
          </a:xfrm>
          <a:prstGeom prst="rect">
            <a:avLst/>
          </a:prstGeom>
          <a:noFill/>
          <a:ln/>
        </p:spPr>
        <p:txBody>
          <a:bodyPr wrap="squar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Problem Statement: Traditional Attendance Systems</a:t>
            </a:r>
            <a:endParaRPr lang="en-US" sz="4450" dirty="0"/>
          </a:p>
        </p:txBody>
      </p:sp>
      <p:sp>
        <p:nvSpPr>
          <p:cNvPr id="3" name="Text 1"/>
          <p:cNvSpPr/>
          <p:nvPr/>
        </p:nvSpPr>
        <p:spPr>
          <a:xfrm>
            <a:off x="793790" y="2980730"/>
            <a:ext cx="13042821"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Traditional attendance methods rely on manual processes such as verbal roll calls and sign-in sheets. Teachers call out names one by one, often struggling to hear responses clearly in a noisy classroom. Students, meanwhile, might be late, absent, or even forget to sign in, leading to inaccuracies.</a:t>
            </a:r>
            <a:endParaRPr lang="en-US" sz="1750" dirty="0"/>
          </a:p>
        </p:txBody>
      </p:sp>
      <p:sp>
        <p:nvSpPr>
          <p:cNvPr id="4" name="Text 2"/>
          <p:cNvSpPr/>
          <p:nvPr/>
        </p:nvSpPr>
        <p:spPr>
          <a:xfrm>
            <a:off x="793790" y="4324588"/>
            <a:ext cx="13042821" cy="725805"/>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Manual attendance tracking is time-consuming and prone to errors like missed signatures and forgeries. This skews data and hinders timely response to absences. An AI-powered solution can improve efficiency and accuracy.</a:t>
            </a:r>
            <a:endParaRPr lang="en-US" sz="1750" dirty="0"/>
          </a:p>
        </p:txBody>
      </p:sp>
      <p:sp>
        <p:nvSpPr>
          <p:cNvPr id="5" name="Text 3"/>
          <p:cNvSpPr/>
          <p:nvPr/>
        </p:nvSpPr>
        <p:spPr>
          <a:xfrm>
            <a:off x="793790" y="5305544"/>
            <a:ext cx="13042821" cy="1814513"/>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Consider a scenario with 30 students in a class. A simple roll call can take five to ten minutes, depending on the clarity of responses and potential disruptions. Multiply that over multiple classes throughout the day, and the inefficiency becomes clear. This lost time directly impacts lesson planning, student engagement, and overall classroom management. The lack of immediate feedback makes it difficult to address attendance issues promptly and support students who might be struggling. This system also fails to provide valuable data for administrative purposes and school-wide attendance trends.</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358509"/>
            <a:ext cx="11269980"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Challenges of Manual Attendance Methods</a:t>
            </a:r>
            <a:endParaRPr lang="en-US" sz="4450" dirty="0"/>
          </a:p>
        </p:txBody>
      </p:sp>
      <p:sp>
        <p:nvSpPr>
          <p:cNvPr id="3" name="Text 1"/>
          <p:cNvSpPr/>
          <p:nvPr/>
        </p:nvSpPr>
        <p:spPr>
          <a:xfrm>
            <a:off x="793790" y="3634264"/>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FFFFFF"/>
                </a:solidFill>
                <a:latin typeface="Inter Bold" pitchFamily="34" charset="0"/>
                <a:ea typeface="Inter Bold" pitchFamily="34" charset="-122"/>
                <a:cs typeface="Inter Bold" pitchFamily="34" charset="-120"/>
              </a:rPr>
              <a:t>Time Consumption</a:t>
            </a:r>
            <a:endParaRPr lang="en-US" sz="2200" dirty="0"/>
          </a:p>
        </p:txBody>
      </p:sp>
      <p:sp>
        <p:nvSpPr>
          <p:cNvPr id="4" name="Text 2"/>
          <p:cNvSpPr/>
          <p:nvPr/>
        </p:nvSpPr>
        <p:spPr>
          <a:xfrm>
            <a:off x="793790" y="4215408"/>
            <a:ext cx="3978116"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Manually taking attendance consumes valuable teaching time that could be used for instruction.</a:t>
            </a:r>
            <a:endParaRPr lang="en-US" sz="1750" dirty="0"/>
          </a:p>
        </p:txBody>
      </p:sp>
      <p:sp>
        <p:nvSpPr>
          <p:cNvPr id="5" name="Text 3"/>
          <p:cNvSpPr/>
          <p:nvPr/>
        </p:nvSpPr>
        <p:spPr>
          <a:xfrm>
            <a:off x="5332928" y="3634264"/>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FFFFFF"/>
                </a:solidFill>
                <a:latin typeface="Inter Bold" pitchFamily="34" charset="0"/>
                <a:ea typeface="Inter Bold" pitchFamily="34" charset="-122"/>
                <a:cs typeface="Inter Bold" pitchFamily="34" charset="-120"/>
              </a:rPr>
              <a:t>Accuracy Issues</a:t>
            </a:r>
            <a:endParaRPr lang="en-US" sz="2200" dirty="0"/>
          </a:p>
        </p:txBody>
      </p:sp>
      <p:sp>
        <p:nvSpPr>
          <p:cNvPr id="6" name="Text 4"/>
          <p:cNvSpPr/>
          <p:nvPr/>
        </p:nvSpPr>
        <p:spPr>
          <a:xfrm>
            <a:off x="5332928" y="4215408"/>
            <a:ext cx="3978116"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Manual methods are prone to errors, such as students signing in for each other or incorrect marking of attendance.</a:t>
            </a:r>
            <a:endParaRPr lang="en-US" sz="1750" dirty="0"/>
          </a:p>
        </p:txBody>
      </p:sp>
      <p:sp>
        <p:nvSpPr>
          <p:cNvPr id="7" name="Text 5"/>
          <p:cNvSpPr/>
          <p:nvPr/>
        </p:nvSpPr>
        <p:spPr>
          <a:xfrm>
            <a:off x="9872067" y="3634264"/>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FFFFFF"/>
                </a:solidFill>
                <a:latin typeface="Inter Bold" pitchFamily="34" charset="0"/>
                <a:ea typeface="Inter Bold" pitchFamily="34" charset="-122"/>
                <a:cs typeface="Inter Bold" pitchFamily="34" charset="-120"/>
              </a:rPr>
              <a:t>Record Management</a:t>
            </a:r>
            <a:endParaRPr lang="en-US" sz="2200" dirty="0"/>
          </a:p>
        </p:txBody>
      </p:sp>
      <p:sp>
        <p:nvSpPr>
          <p:cNvPr id="8" name="Text 6"/>
          <p:cNvSpPr/>
          <p:nvPr/>
        </p:nvSpPr>
        <p:spPr>
          <a:xfrm>
            <a:off x="9872067" y="4215408"/>
            <a:ext cx="3978116"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Maintaining accurate and organized attendance records manually can be cumbersome and time-consuming.</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023705"/>
            <a:ext cx="10098762"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Introducing our AI Attendance Solution</a:t>
            </a:r>
            <a:endParaRPr lang="en-US" sz="4450" dirty="0"/>
          </a:p>
        </p:txBody>
      </p:sp>
      <p:sp>
        <p:nvSpPr>
          <p:cNvPr id="3" name="Text 1"/>
          <p:cNvSpPr/>
          <p:nvPr/>
        </p:nvSpPr>
        <p:spPr>
          <a:xfrm>
            <a:off x="793790" y="3186113"/>
            <a:ext cx="13042821"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Our AI-powered face recognition system streamlines attendance, eliminating manual processes and human error. This saves teachers valuable time, improves data accuracy, enhances classroom engagement, and facilitates efficient reporting for administrative and parental communication. The system provides a more precise and efficient attendance process, maximizing instructional time and improving classroom flow.</a:t>
            </a:r>
            <a:endParaRPr lang="en-US" sz="1750" dirty="0"/>
          </a:p>
        </p:txBody>
      </p:sp>
      <p:pic>
        <p:nvPicPr>
          <p:cNvPr id="4" name="Image 0" descr="preencoded.png"/>
          <p:cNvPicPr>
            <a:picLocks noChangeAspect="1"/>
          </p:cNvPicPr>
          <p:nvPr/>
        </p:nvPicPr>
        <p:blipFill>
          <a:blip r:embed="rId3"/>
          <a:stretch>
            <a:fillRect/>
          </a:stretch>
        </p:blipFill>
        <p:spPr>
          <a:xfrm>
            <a:off x="793790" y="4892873"/>
            <a:ext cx="13042821" cy="1256228"/>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439233"/>
            <a:ext cx="5670590"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System Highlights</a:t>
            </a:r>
            <a:endParaRPr lang="en-US" sz="4450" dirty="0"/>
          </a:p>
        </p:txBody>
      </p:sp>
      <p:sp>
        <p:nvSpPr>
          <p:cNvPr id="3" name="Shape 1"/>
          <p:cNvSpPr/>
          <p:nvPr/>
        </p:nvSpPr>
        <p:spPr>
          <a:xfrm>
            <a:off x="793790" y="3856792"/>
            <a:ext cx="396835" cy="396835"/>
          </a:xfrm>
          <a:prstGeom prst="roundRect">
            <a:avLst>
              <a:gd name="adj" fmla="val 24007"/>
            </a:avLst>
          </a:prstGeom>
          <a:solidFill>
            <a:srgbClr val="110080"/>
          </a:solidFill>
          <a:ln w="7620">
            <a:solidFill>
              <a:srgbClr val="2A1999"/>
            </a:solidFill>
            <a:prstDash val="solid"/>
          </a:ln>
        </p:spPr>
      </p:sp>
      <p:sp>
        <p:nvSpPr>
          <p:cNvPr id="4" name="Text 2"/>
          <p:cNvSpPr/>
          <p:nvPr/>
        </p:nvSpPr>
        <p:spPr>
          <a:xfrm>
            <a:off x="1417439" y="3856792"/>
            <a:ext cx="3572708" cy="708660"/>
          </a:xfrm>
          <a:prstGeom prst="rect">
            <a:avLst/>
          </a:prstGeom>
          <a:noFill/>
          <a:ln/>
        </p:spPr>
        <p:txBody>
          <a:bodyPr wrap="squar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Face Detection &amp; Recognition Algorithms</a:t>
            </a:r>
            <a:endParaRPr lang="en-US" sz="2200" dirty="0"/>
          </a:p>
        </p:txBody>
      </p:sp>
      <p:sp>
        <p:nvSpPr>
          <p:cNvPr id="5" name="Text 3"/>
          <p:cNvSpPr/>
          <p:nvPr/>
        </p:nvSpPr>
        <p:spPr>
          <a:xfrm>
            <a:off x="1417439" y="4701540"/>
            <a:ext cx="3572708"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Accurately identify and verify students' faces for attendance tracking.</a:t>
            </a:r>
            <a:endParaRPr lang="en-US" sz="1750" dirty="0"/>
          </a:p>
        </p:txBody>
      </p:sp>
      <p:sp>
        <p:nvSpPr>
          <p:cNvPr id="6" name="Shape 4"/>
          <p:cNvSpPr/>
          <p:nvPr/>
        </p:nvSpPr>
        <p:spPr>
          <a:xfrm>
            <a:off x="5216962" y="3856792"/>
            <a:ext cx="396835" cy="396835"/>
          </a:xfrm>
          <a:prstGeom prst="roundRect">
            <a:avLst>
              <a:gd name="adj" fmla="val 24007"/>
            </a:avLst>
          </a:prstGeom>
          <a:solidFill>
            <a:srgbClr val="110080"/>
          </a:solidFill>
          <a:ln w="7620">
            <a:solidFill>
              <a:srgbClr val="2A1999"/>
            </a:solidFill>
            <a:prstDash val="solid"/>
          </a:ln>
        </p:spPr>
      </p:sp>
      <p:sp>
        <p:nvSpPr>
          <p:cNvPr id="7" name="Text 5"/>
          <p:cNvSpPr/>
          <p:nvPr/>
        </p:nvSpPr>
        <p:spPr>
          <a:xfrm>
            <a:off x="5840611" y="3856792"/>
            <a:ext cx="3572708" cy="708660"/>
          </a:xfrm>
          <a:prstGeom prst="rect">
            <a:avLst/>
          </a:prstGeom>
          <a:noFill/>
          <a:ln/>
        </p:spPr>
        <p:txBody>
          <a:bodyPr wrap="squar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Deep Learning (Neural Networks)</a:t>
            </a:r>
            <a:endParaRPr lang="en-US" sz="2200" dirty="0"/>
          </a:p>
        </p:txBody>
      </p:sp>
      <p:sp>
        <p:nvSpPr>
          <p:cNvPr id="8" name="Text 6"/>
          <p:cNvSpPr/>
          <p:nvPr/>
        </p:nvSpPr>
        <p:spPr>
          <a:xfrm>
            <a:off x="5840611" y="4701540"/>
            <a:ext cx="3572708"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Power the face recognition, continually learning and improving accuracy.</a:t>
            </a:r>
            <a:endParaRPr lang="en-US" sz="1750" dirty="0"/>
          </a:p>
        </p:txBody>
      </p:sp>
      <p:sp>
        <p:nvSpPr>
          <p:cNvPr id="9" name="Shape 7"/>
          <p:cNvSpPr/>
          <p:nvPr/>
        </p:nvSpPr>
        <p:spPr>
          <a:xfrm>
            <a:off x="9640133" y="3856792"/>
            <a:ext cx="396835" cy="396835"/>
          </a:xfrm>
          <a:prstGeom prst="roundRect">
            <a:avLst>
              <a:gd name="adj" fmla="val 24007"/>
            </a:avLst>
          </a:prstGeom>
          <a:solidFill>
            <a:srgbClr val="110080"/>
          </a:solidFill>
          <a:ln w="7620">
            <a:solidFill>
              <a:srgbClr val="2A1999"/>
            </a:solidFill>
            <a:prstDash val="solid"/>
          </a:ln>
        </p:spPr>
      </p:sp>
      <p:sp>
        <p:nvSpPr>
          <p:cNvPr id="10" name="Text 8"/>
          <p:cNvSpPr/>
          <p:nvPr/>
        </p:nvSpPr>
        <p:spPr>
          <a:xfrm>
            <a:off x="10263783" y="3856792"/>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Computer Vision</a:t>
            </a:r>
            <a:endParaRPr lang="en-US" sz="2200" dirty="0"/>
          </a:p>
        </p:txBody>
      </p:sp>
      <p:sp>
        <p:nvSpPr>
          <p:cNvPr id="11" name="Text 9"/>
          <p:cNvSpPr/>
          <p:nvPr/>
        </p:nvSpPr>
        <p:spPr>
          <a:xfrm>
            <a:off x="10263783" y="4347210"/>
            <a:ext cx="3572708"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Enables the system to interpret visual data, ensuring reliable attendance recording.</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435537"/>
            <a:ext cx="6089213"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How the System Works</a:t>
            </a:r>
            <a:endParaRPr lang="en-US" sz="4450" dirty="0"/>
          </a:p>
        </p:txBody>
      </p:sp>
      <p:sp>
        <p:nvSpPr>
          <p:cNvPr id="4" name="Shape 1"/>
          <p:cNvSpPr/>
          <p:nvPr/>
        </p:nvSpPr>
        <p:spPr>
          <a:xfrm>
            <a:off x="6605111" y="2484477"/>
            <a:ext cx="30480" cy="4309467"/>
          </a:xfrm>
          <a:prstGeom prst="roundRect">
            <a:avLst>
              <a:gd name="adj" fmla="val 312558"/>
            </a:avLst>
          </a:prstGeom>
          <a:solidFill>
            <a:srgbClr val="2A1999"/>
          </a:solidFill>
          <a:ln/>
        </p:spPr>
      </p:sp>
      <p:sp>
        <p:nvSpPr>
          <p:cNvPr id="5" name="Shape 2"/>
          <p:cNvSpPr/>
          <p:nvPr/>
        </p:nvSpPr>
        <p:spPr>
          <a:xfrm>
            <a:off x="6845022" y="2979539"/>
            <a:ext cx="793790" cy="30480"/>
          </a:xfrm>
          <a:prstGeom prst="roundRect">
            <a:avLst>
              <a:gd name="adj" fmla="val 312558"/>
            </a:avLst>
          </a:prstGeom>
          <a:solidFill>
            <a:srgbClr val="2A1999"/>
          </a:solidFill>
          <a:ln/>
        </p:spPr>
      </p:sp>
      <p:sp>
        <p:nvSpPr>
          <p:cNvPr id="6" name="Shape 3"/>
          <p:cNvSpPr/>
          <p:nvPr/>
        </p:nvSpPr>
        <p:spPr>
          <a:xfrm>
            <a:off x="6365200" y="2739628"/>
            <a:ext cx="510302" cy="510302"/>
          </a:xfrm>
          <a:prstGeom prst="roundRect">
            <a:avLst>
              <a:gd name="adj" fmla="val 18669"/>
            </a:avLst>
          </a:prstGeom>
          <a:solidFill>
            <a:srgbClr val="110080"/>
          </a:solidFill>
          <a:ln w="7620">
            <a:solidFill>
              <a:srgbClr val="2A1999"/>
            </a:solidFill>
            <a:prstDash val="solid"/>
          </a:ln>
        </p:spPr>
      </p:sp>
      <p:sp>
        <p:nvSpPr>
          <p:cNvPr id="7" name="Text 4"/>
          <p:cNvSpPr/>
          <p:nvPr/>
        </p:nvSpPr>
        <p:spPr>
          <a:xfrm>
            <a:off x="6552009" y="2824639"/>
            <a:ext cx="136565"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Inter Bold" pitchFamily="34" charset="0"/>
                <a:ea typeface="Inter Bold" pitchFamily="34" charset="-122"/>
                <a:cs typeface="Inter Bold" pitchFamily="34" charset="-120"/>
              </a:rPr>
              <a:t>1</a:t>
            </a:r>
            <a:endParaRPr lang="en-US" sz="2650" dirty="0"/>
          </a:p>
        </p:txBody>
      </p:sp>
      <p:sp>
        <p:nvSpPr>
          <p:cNvPr id="8" name="Text 5"/>
          <p:cNvSpPr/>
          <p:nvPr/>
        </p:nvSpPr>
        <p:spPr>
          <a:xfrm>
            <a:off x="7867888" y="2711291"/>
            <a:ext cx="5968722" cy="362903"/>
          </a:xfrm>
          <a:prstGeom prst="rect">
            <a:avLst/>
          </a:prstGeom>
          <a:noFill/>
          <a:ln/>
        </p:spPr>
        <p:txBody>
          <a:bodyPr wrap="none" lIns="0" tIns="0" rIns="0" bIns="0" rtlCol="0" anchor="t"/>
          <a:lstStyle/>
          <a:p>
            <a:pPr marL="0" indent="0" algn="l">
              <a:lnSpc>
                <a:spcPts val="2850"/>
              </a:lnSpc>
              <a:buNone/>
            </a:pPr>
            <a:r>
              <a:rPr lang="en-US" sz="1750" kern="0" spc="-36" dirty="0">
                <a:solidFill>
                  <a:srgbClr val="E5E0DF"/>
                </a:solidFill>
                <a:latin typeface="Inter" pitchFamily="34" charset="0"/>
                <a:ea typeface="Inter" pitchFamily="34" charset="-122"/>
                <a:cs typeface="Inter" pitchFamily="34" charset="-120"/>
              </a:rPr>
              <a:t>The system learns student faces from a photo database.</a:t>
            </a:r>
            <a:endParaRPr lang="en-US" sz="1750" dirty="0"/>
          </a:p>
        </p:txBody>
      </p:sp>
      <p:sp>
        <p:nvSpPr>
          <p:cNvPr id="9" name="Shape 6"/>
          <p:cNvSpPr/>
          <p:nvPr/>
        </p:nvSpPr>
        <p:spPr>
          <a:xfrm>
            <a:off x="6845022" y="4022884"/>
            <a:ext cx="793790" cy="30480"/>
          </a:xfrm>
          <a:prstGeom prst="roundRect">
            <a:avLst>
              <a:gd name="adj" fmla="val 312558"/>
            </a:avLst>
          </a:prstGeom>
          <a:solidFill>
            <a:srgbClr val="2A1999"/>
          </a:solidFill>
          <a:ln/>
        </p:spPr>
      </p:sp>
      <p:sp>
        <p:nvSpPr>
          <p:cNvPr id="10" name="Shape 7"/>
          <p:cNvSpPr/>
          <p:nvPr/>
        </p:nvSpPr>
        <p:spPr>
          <a:xfrm>
            <a:off x="6365200" y="3782973"/>
            <a:ext cx="510302" cy="510302"/>
          </a:xfrm>
          <a:prstGeom prst="roundRect">
            <a:avLst>
              <a:gd name="adj" fmla="val 18669"/>
            </a:avLst>
          </a:prstGeom>
          <a:solidFill>
            <a:srgbClr val="110080"/>
          </a:solidFill>
          <a:ln w="7620">
            <a:solidFill>
              <a:srgbClr val="2A1999"/>
            </a:solidFill>
            <a:prstDash val="solid"/>
          </a:ln>
        </p:spPr>
      </p:sp>
      <p:sp>
        <p:nvSpPr>
          <p:cNvPr id="11" name="Text 8"/>
          <p:cNvSpPr/>
          <p:nvPr/>
        </p:nvSpPr>
        <p:spPr>
          <a:xfrm>
            <a:off x="6518315" y="3867983"/>
            <a:ext cx="203954"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Inter Bold" pitchFamily="34" charset="0"/>
                <a:ea typeface="Inter Bold" pitchFamily="34" charset="-122"/>
                <a:cs typeface="Inter Bold" pitchFamily="34" charset="-120"/>
              </a:rPr>
              <a:t>2</a:t>
            </a:r>
            <a:endParaRPr lang="en-US" sz="2650" dirty="0"/>
          </a:p>
        </p:txBody>
      </p:sp>
      <p:sp>
        <p:nvSpPr>
          <p:cNvPr id="12" name="Text 9"/>
          <p:cNvSpPr/>
          <p:nvPr/>
        </p:nvSpPr>
        <p:spPr>
          <a:xfrm>
            <a:off x="7867888" y="3754636"/>
            <a:ext cx="5968722"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E5E0DF"/>
                </a:solidFill>
                <a:latin typeface="Inter" pitchFamily="34" charset="0"/>
                <a:ea typeface="Inter" pitchFamily="34" charset="-122"/>
                <a:cs typeface="Inter" pitchFamily="34" charset="-120"/>
              </a:rPr>
              <a:t>A classroom camera captures images, and the AI detects faces.</a:t>
            </a:r>
            <a:endParaRPr lang="en-US" sz="1750" dirty="0"/>
          </a:p>
        </p:txBody>
      </p:sp>
      <p:sp>
        <p:nvSpPr>
          <p:cNvPr id="13" name="Shape 10"/>
          <p:cNvSpPr/>
          <p:nvPr/>
        </p:nvSpPr>
        <p:spPr>
          <a:xfrm>
            <a:off x="6845022" y="5429131"/>
            <a:ext cx="793790" cy="30480"/>
          </a:xfrm>
          <a:prstGeom prst="roundRect">
            <a:avLst>
              <a:gd name="adj" fmla="val 312558"/>
            </a:avLst>
          </a:prstGeom>
          <a:solidFill>
            <a:srgbClr val="2A1999"/>
          </a:solidFill>
          <a:ln/>
        </p:spPr>
      </p:sp>
      <p:sp>
        <p:nvSpPr>
          <p:cNvPr id="14" name="Shape 11"/>
          <p:cNvSpPr/>
          <p:nvPr/>
        </p:nvSpPr>
        <p:spPr>
          <a:xfrm>
            <a:off x="6365200" y="5189220"/>
            <a:ext cx="510302" cy="510302"/>
          </a:xfrm>
          <a:prstGeom prst="roundRect">
            <a:avLst>
              <a:gd name="adj" fmla="val 18669"/>
            </a:avLst>
          </a:prstGeom>
          <a:solidFill>
            <a:srgbClr val="110080"/>
          </a:solidFill>
          <a:ln w="7620">
            <a:solidFill>
              <a:srgbClr val="2A1999"/>
            </a:solidFill>
            <a:prstDash val="solid"/>
          </a:ln>
        </p:spPr>
      </p:sp>
      <p:sp>
        <p:nvSpPr>
          <p:cNvPr id="15" name="Text 12"/>
          <p:cNvSpPr/>
          <p:nvPr/>
        </p:nvSpPr>
        <p:spPr>
          <a:xfrm>
            <a:off x="6515576" y="5274231"/>
            <a:ext cx="209431"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Inter Bold" pitchFamily="34" charset="0"/>
                <a:ea typeface="Inter Bold" pitchFamily="34" charset="-122"/>
                <a:cs typeface="Inter Bold" pitchFamily="34" charset="-120"/>
              </a:rPr>
              <a:t>3</a:t>
            </a:r>
            <a:endParaRPr lang="en-US" sz="2650" dirty="0"/>
          </a:p>
        </p:txBody>
      </p:sp>
      <p:sp>
        <p:nvSpPr>
          <p:cNvPr id="16" name="Text 13"/>
          <p:cNvSpPr/>
          <p:nvPr/>
        </p:nvSpPr>
        <p:spPr>
          <a:xfrm>
            <a:off x="7867888" y="5160883"/>
            <a:ext cx="5968722" cy="362903"/>
          </a:xfrm>
          <a:prstGeom prst="rect">
            <a:avLst/>
          </a:prstGeom>
          <a:noFill/>
          <a:ln/>
        </p:spPr>
        <p:txBody>
          <a:bodyPr wrap="none" lIns="0" tIns="0" rIns="0" bIns="0" rtlCol="0" anchor="t"/>
          <a:lstStyle/>
          <a:p>
            <a:pPr marL="0" indent="0" algn="l">
              <a:lnSpc>
                <a:spcPts val="2850"/>
              </a:lnSpc>
              <a:buNone/>
            </a:pPr>
            <a:r>
              <a:rPr lang="en-US" sz="1750" kern="0" spc="-36" dirty="0">
                <a:solidFill>
                  <a:srgbClr val="E5E0DF"/>
                </a:solidFill>
                <a:latin typeface="Inter" pitchFamily="34" charset="0"/>
                <a:ea typeface="Inter" pitchFamily="34" charset="-122"/>
                <a:cs typeface="Inter" pitchFamily="34" charset="-120"/>
              </a:rPr>
              <a:t>AI creates unique "face signatures" for each student.</a:t>
            </a:r>
            <a:endParaRPr lang="en-US" sz="1750" dirty="0"/>
          </a:p>
        </p:txBody>
      </p:sp>
      <p:sp>
        <p:nvSpPr>
          <p:cNvPr id="17" name="Shape 14"/>
          <p:cNvSpPr/>
          <p:nvPr/>
        </p:nvSpPr>
        <p:spPr>
          <a:xfrm>
            <a:off x="6845022" y="6472476"/>
            <a:ext cx="793790" cy="30480"/>
          </a:xfrm>
          <a:prstGeom prst="roundRect">
            <a:avLst>
              <a:gd name="adj" fmla="val 312558"/>
            </a:avLst>
          </a:prstGeom>
          <a:solidFill>
            <a:srgbClr val="2A1999"/>
          </a:solidFill>
          <a:ln/>
        </p:spPr>
      </p:sp>
      <p:sp>
        <p:nvSpPr>
          <p:cNvPr id="18" name="Shape 15"/>
          <p:cNvSpPr/>
          <p:nvPr/>
        </p:nvSpPr>
        <p:spPr>
          <a:xfrm>
            <a:off x="6365200" y="6232565"/>
            <a:ext cx="510302" cy="510302"/>
          </a:xfrm>
          <a:prstGeom prst="roundRect">
            <a:avLst>
              <a:gd name="adj" fmla="val 18669"/>
            </a:avLst>
          </a:prstGeom>
          <a:solidFill>
            <a:srgbClr val="110080"/>
          </a:solidFill>
          <a:ln w="7620">
            <a:solidFill>
              <a:srgbClr val="2A1999"/>
            </a:solidFill>
            <a:prstDash val="solid"/>
          </a:ln>
        </p:spPr>
      </p:sp>
      <p:sp>
        <p:nvSpPr>
          <p:cNvPr id="19" name="Text 16"/>
          <p:cNvSpPr/>
          <p:nvPr/>
        </p:nvSpPr>
        <p:spPr>
          <a:xfrm>
            <a:off x="6510337" y="6317575"/>
            <a:ext cx="219908"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Inter Bold" pitchFamily="34" charset="0"/>
                <a:ea typeface="Inter Bold" pitchFamily="34" charset="-122"/>
                <a:cs typeface="Inter Bold" pitchFamily="34" charset="-120"/>
              </a:rPr>
              <a:t>4</a:t>
            </a:r>
            <a:endParaRPr lang="en-US" sz="2650" dirty="0"/>
          </a:p>
        </p:txBody>
      </p:sp>
      <p:sp>
        <p:nvSpPr>
          <p:cNvPr id="20" name="Text 17"/>
          <p:cNvSpPr/>
          <p:nvPr/>
        </p:nvSpPr>
        <p:spPr>
          <a:xfrm>
            <a:off x="7867888" y="6204228"/>
            <a:ext cx="5968722" cy="362903"/>
          </a:xfrm>
          <a:prstGeom prst="rect">
            <a:avLst/>
          </a:prstGeom>
          <a:noFill/>
          <a:ln/>
        </p:spPr>
        <p:txBody>
          <a:bodyPr wrap="none" lIns="0" tIns="0" rIns="0" bIns="0" rtlCol="0" anchor="t"/>
          <a:lstStyle/>
          <a:p>
            <a:pPr marL="0" indent="0" algn="l">
              <a:lnSpc>
                <a:spcPts val="2850"/>
              </a:lnSpc>
              <a:buNone/>
            </a:pPr>
            <a:r>
              <a:rPr lang="en-US" sz="1750" kern="0" spc="-36" dirty="0">
                <a:solidFill>
                  <a:srgbClr val="E5E0DF"/>
                </a:solidFill>
                <a:latin typeface="Inter" pitchFamily="34" charset="0"/>
                <a:ea typeface="Inter" pitchFamily="34" charset="-122"/>
                <a:cs typeface="Inter" pitchFamily="34" charset="-120"/>
              </a:rPr>
              <a:t>The system compares signatures to confirm attendance.</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885706"/>
            <a:ext cx="7556421" cy="1417558"/>
          </a:xfrm>
          <a:prstGeom prst="rect">
            <a:avLst/>
          </a:prstGeom>
          <a:noFill/>
          <a:ln/>
        </p:spPr>
        <p:txBody>
          <a:bodyPr wrap="squar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Facial Recognition Technology</a:t>
            </a:r>
            <a:endParaRPr lang="en-US" sz="4450" dirty="0"/>
          </a:p>
        </p:txBody>
      </p:sp>
      <p:pic>
        <p:nvPicPr>
          <p:cNvPr id="4" name="Image 1" descr="preencoded.png"/>
          <p:cNvPicPr>
            <a:picLocks noChangeAspect="1"/>
          </p:cNvPicPr>
          <p:nvPr/>
        </p:nvPicPr>
        <p:blipFill>
          <a:blip r:embed="rId4"/>
          <a:stretch>
            <a:fillRect/>
          </a:stretch>
        </p:blipFill>
        <p:spPr>
          <a:xfrm>
            <a:off x="9321284" y="2643426"/>
            <a:ext cx="566976" cy="566976"/>
          </a:xfrm>
          <a:prstGeom prst="rect">
            <a:avLst/>
          </a:prstGeom>
        </p:spPr>
      </p:pic>
      <p:sp>
        <p:nvSpPr>
          <p:cNvPr id="5" name="Text 1"/>
          <p:cNvSpPr/>
          <p:nvPr/>
        </p:nvSpPr>
        <p:spPr>
          <a:xfrm>
            <a:off x="7053024" y="3437215"/>
            <a:ext cx="2835235" cy="354330"/>
          </a:xfrm>
          <a:prstGeom prst="rect">
            <a:avLst/>
          </a:prstGeom>
          <a:noFill/>
          <a:ln/>
        </p:spPr>
        <p:txBody>
          <a:bodyPr wrap="none" lIns="0" tIns="0" rIns="0" bIns="0" rtlCol="0" anchor="t"/>
          <a:lstStyle/>
          <a:p>
            <a:pPr marL="0" indent="0" algn="r">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Face Detection</a:t>
            </a:r>
            <a:endParaRPr lang="en-US" sz="2200" dirty="0"/>
          </a:p>
        </p:txBody>
      </p:sp>
      <p:sp>
        <p:nvSpPr>
          <p:cNvPr id="6" name="Text 2"/>
          <p:cNvSpPr/>
          <p:nvPr/>
        </p:nvSpPr>
        <p:spPr>
          <a:xfrm>
            <a:off x="6280190" y="3927634"/>
            <a:ext cx="3608070" cy="725805"/>
          </a:xfrm>
          <a:prstGeom prst="rect">
            <a:avLst/>
          </a:prstGeom>
          <a:noFill/>
          <a:ln/>
        </p:spPr>
        <p:txBody>
          <a:bodyPr wrap="square" lIns="0" tIns="0" rIns="0" bIns="0" rtlCol="0" anchor="t"/>
          <a:lstStyle/>
          <a:p>
            <a:pPr marL="0" indent="0" algn="r">
              <a:lnSpc>
                <a:spcPts val="2850"/>
              </a:lnSpc>
              <a:buNone/>
            </a:pPr>
            <a:r>
              <a:rPr lang="en-US" sz="1750" kern="0" spc="-36" dirty="0">
                <a:solidFill>
                  <a:srgbClr val="E5E0DF"/>
                </a:solidFill>
                <a:latin typeface="Inter" pitchFamily="34" charset="0"/>
                <a:ea typeface="Inter" pitchFamily="34" charset="-122"/>
                <a:cs typeface="Inter" pitchFamily="34" charset="-120"/>
              </a:rPr>
              <a:t>AI precisely locates faces in classroom images.</a:t>
            </a:r>
            <a:endParaRPr lang="en-US" sz="1750" dirty="0"/>
          </a:p>
        </p:txBody>
      </p:sp>
      <p:pic>
        <p:nvPicPr>
          <p:cNvPr id="7" name="Image 2" descr="preencoded.png"/>
          <p:cNvPicPr>
            <a:picLocks noChangeAspect="1"/>
          </p:cNvPicPr>
          <p:nvPr/>
        </p:nvPicPr>
        <p:blipFill>
          <a:blip r:embed="rId5"/>
          <a:stretch>
            <a:fillRect/>
          </a:stretch>
        </p:blipFill>
        <p:spPr>
          <a:xfrm>
            <a:off x="13269635" y="2643426"/>
            <a:ext cx="566976" cy="566976"/>
          </a:xfrm>
          <a:prstGeom prst="rect">
            <a:avLst/>
          </a:prstGeom>
        </p:spPr>
      </p:pic>
      <p:sp>
        <p:nvSpPr>
          <p:cNvPr id="8" name="Text 3"/>
          <p:cNvSpPr/>
          <p:nvPr/>
        </p:nvSpPr>
        <p:spPr>
          <a:xfrm>
            <a:off x="11001375" y="3437215"/>
            <a:ext cx="2835235" cy="354330"/>
          </a:xfrm>
          <a:prstGeom prst="rect">
            <a:avLst/>
          </a:prstGeom>
          <a:noFill/>
          <a:ln/>
        </p:spPr>
        <p:txBody>
          <a:bodyPr wrap="none" lIns="0" tIns="0" rIns="0" bIns="0" rtlCol="0" anchor="t"/>
          <a:lstStyle/>
          <a:p>
            <a:pPr marL="0" indent="0" algn="r">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Face Recognition</a:t>
            </a:r>
            <a:endParaRPr lang="en-US" sz="2200" dirty="0"/>
          </a:p>
        </p:txBody>
      </p:sp>
      <p:sp>
        <p:nvSpPr>
          <p:cNvPr id="9" name="Text 4"/>
          <p:cNvSpPr/>
          <p:nvPr/>
        </p:nvSpPr>
        <p:spPr>
          <a:xfrm>
            <a:off x="10228421" y="3927634"/>
            <a:ext cx="3608189" cy="725805"/>
          </a:xfrm>
          <a:prstGeom prst="rect">
            <a:avLst/>
          </a:prstGeom>
          <a:noFill/>
          <a:ln/>
        </p:spPr>
        <p:txBody>
          <a:bodyPr wrap="square" lIns="0" tIns="0" rIns="0" bIns="0" rtlCol="0" anchor="t"/>
          <a:lstStyle/>
          <a:p>
            <a:pPr marL="0" indent="0" algn="r">
              <a:lnSpc>
                <a:spcPts val="2850"/>
              </a:lnSpc>
              <a:buNone/>
            </a:pPr>
            <a:r>
              <a:rPr lang="en-US" sz="1750" kern="0" spc="-36" dirty="0">
                <a:solidFill>
                  <a:srgbClr val="E5E0DF"/>
                </a:solidFill>
                <a:latin typeface="Inter" pitchFamily="34" charset="0"/>
                <a:ea typeface="Inter" pitchFamily="34" charset="-122"/>
                <a:cs typeface="Inter" pitchFamily="34" charset="-120"/>
              </a:rPr>
              <a:t>The system identifies students by matching unique facial features.</a:t>
            </a:r>
            <a:endParaRPr lang="en-US" sz="1750" dirty="0"/>
          </a:p>
        </p:txBody>
      </p:sp>
      <p:pic>
        <p:nvPicPr>
          <p:cNvPr id="10" name="Image 3" descr="preencoded.png"/>
          <p:cNvPicPr>
            <a:picLocks noChangeAspect="1"/>
          </p:cNvPicPr>
          <p:nvPr/>
        </p:nvPicPr>
        <p:blipFill>
          <a:blip r:embed="rId6"/>
          <a:stretch>
            <a:fillRect/>
          </a:stretch>
        </p:blipFill>
        <p:spPr>
          <a:xfrm>
            <a:off x="9321284" y="5333881"/>
            <a:ext cx="566976" cy="566976"/>
          </a:xfrm>
          <a:prstGeom prst="rect">
            <a:avLst/>
          </a:prstGeom>
        </p:spPr>
      </p:pic>
      <p:sp>
        <p:nvSpPr>
          <p:cNvPr id="11" name="Text 5"/>
          <p:cNvSpPr/>
          <p:nvPr/>
        </p:nvSpPr>
        <p:spPr>
          <a:xfrm>
            <a:off x="7053024" y="6127671"/>
            <a:ext cx="2835235" cy="354330"/>
          </a:xfrm>
          <a:prstGeom prst="rect">
            <a:avLst/>
          </a:prstGeom>
          <a:noFill/>
          <a:ln/>
        </p:spPr>
        <p:txBody>
          <a:bodyPr wrap="none" lIns="0" tIns="0" rIns="0" bIns="0" rtlCol="0" anchor="t"/>
          <a:lstStyle/>
          <a:p>
            <a:pPr marL="0" indent="0" algn="r">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AI/Neural Networks</a:t>
            </a:r>
            <a:endParaRPr lang="en-US" sz="2200" dirty="0"/>
          </a:p>
        </p:txBody>
      </p:sp>
      <p:sp>
        <p:nvSpPr>
          <p:cNvPr id="12" name="Text 6"/>
          <p:cNvSpPr/>
          <p:nvPr/>
        </p:nvSpPr>
        <p:spPr>
          <a:xfrm>
            <a:off x="6280190" y="6618089"/>
            <a:ext cx="3608070" cy="725805"/>
          </a:xfrm>
          <a:prstGeom prst="rect">
            <a:avLst/>
          </a:prstGeom>
          <a:noFill/>
          <a:ln/>
        </p:spPr>
        <p:txBody>
          <a:bodyPr wrap="square" lIns="0" tIns="0" rIns="0" bIns="0" rtlCol="0" anchor="t"/>
          <a:lstStyle/>
          <a:p>
            <a:pPr marL="0" indent="0" algn="r">
              <a:lnSpc>
                <a:spcPts val="2850"/>
              </a:lnSpc>
              <a:buNone/>
            </a:pPr>
            <a:r>
              <a:rPr lang="en-US" sz="1750" kern="0" spc="-36" dirty="0">
                <a:solidFill>
                  <a:srgbClr val="E5E0DF"/>
                </a:solidFill>
                <a:latin typeface="Inter" pitchFamily="34" charset="0"/>
                <a:ea typeface="Inter" pitchFamily="34" charset="-122"/>
                <a:cs typeface="Inter" pitchFamily="34" charset="-120"/>
              </a:rPr>
              <a:t>AI learns, improves accuracy, and adapts to conditions.</a:t>
            </a:r>
            <a:endParaRPr lang="en-US" sz="1750" dirty="0"/>
          </a:p>
        </p:txBody>
      </p:sp>
      <p:pic>
        <p:nvPicPr>
          <p:cNvPr id="13" name="Image 4" descr="preencoded.png"/>
          <p:cNvPicPr>
            <a:picLocks noChangeAspect="1"/>
          </p:cNvPicPr>
          <p:nvPr/>
        </p:nvPicPr>
        <p:blipFill>
          <a:blip r:embed="rId7"/>
          <a:stretch>
            <a:fillRect/>
          </a:stretch>
        </p:blipFill>
        <p:spPr>
          <a:xfrm>
            <a:off x="13269635" y="5333881"/>
            <a:ext cx="566976" cy="566976"/>
          </a:xfrm>
          <a:prstGeom prst="rect">
            <a:avLst/>
          </a:prstGeom>
        </p:spPr>
      </p:pic>
      <p:sp>
        <p:nvSpPr>
          <p:cNvPr id="14" name="Text 7"/>
          <p:cNvSpPr/>
          <p:nvPr/>
        </p:nvSpPr>
        <p:spPr>
          <a:xfrm>
            <a:off x="11001375" y="6127671"/>
            <a:ext cx="2835235" cy="354330"/>
          </a:xfrm>
          <a:prstGeom prst="rect">
            <a:avLst/>
          </a:prstGeom>
          <a:noFill/>
          <a:ln/>
        </p:spPr>
        <p:txBody>
          <a:bodyPr wrap="none" lIns="0" tIns="0" rIns="0" bIns="0" rtlCol="0" anchor="t"/>
          <a:lstStyle/>
          <a:p>
            <a:pPr marL="0" indent="0" algn="r">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Image Processing</a:t>
            </a:r>
            <a:endParaRPr lang="en-US" sz="2200" dirty="0"/>
          </a:p>
        </p:txBody>
      </p:sp>
      <p:sp>
        <p:nvSpPr>
          <p:cNvPr id="15" name="Text 8"/>
          <p:cNvSpPr/>
          <p:nvPr/>
        </p:nvSpPr>
        <p:spPr>
          <a:xfrm>
            <a:off x="10228421" y="6618089"/>
            <a:ext cx="3608189" cy="725805"/>
          </a:xfrm>
          <a:prstGeom prst="rect">
            <a:avLst/>
          </a:prstGeom>
          <a:noFill/>
          <a:ln/>
        </p:spPr>
        <p:txBody>
          <a:bodyPr wrap="square" lIns="0" tIns="0" rIns="0" bIns="0" rtlCol="0" anchor="t"/>
          <a:lstStyle/>
          <a:p>
            <a:pPr marL="0" indent="0" algn="r">
              <a:lnSpc>
                <a:spcPts val="2850"/>
              </a:lnSpc>
              <a:buNone/>
            </a:pPr>
            <a:r>
              <a:rPr lang="en-US" sz="1750" kern="0" spc="-36" dirty="0">
                <a:solidFill>
                  <a:srgbClr val="E5E0DF"/>
                </a:solidFill>
                <a:latin typeface="Inter" pitchFamily="34" charset="0"/>
                <a:ea typeface="Inter" pitchFamily="34" charset="-122"/>
                <a:cs typeface="Inter" pitchFamily="34" charset="-120"/>
              </a:rPr>
              <a:t>Enhanced image quality ensures reliable face detection.</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692354"/>
            <a:ext cx="7556421" cy="1417558"/>
          </a:xfrm>
          <a:prstGeom prst="rect">
            <a:avLst/>
          </a:prstGeom>
          <a:noFill/>
          <a:ln/>
        </p:spPr>
        <p:txBody>
          <a:bodyPr wrap="squar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Aim: Improving Efficiency and Accuracy</a:t>
            </a:r>
            <a:endParaRPr lang="en-US" sz="4450" dirty="0"/>
          </a:p>
        </p:txBody>
      </p:sp>
      <p:sp>
        <p:nvSpPr>
          <p:cNvPr id="4" name="Text 1"/>
          <p:cNvSpPr/>
          <p:nvPr/>
        </p:nvSpPr>
        <p:spPr>
          <a:xfrm>
            <a:off x="793790" y="3563422"/>
            <a:ext cx="3608070" cy="748427"/>
          </a:xfrm>
          <a:prstGeom prst="rect">
            <a:avLst/>
          </a:prstGeom>
          <a:noFill/>
          <a:ln/>
        </p:spPr>
        <p:txBody>
          <a:bodyPr wrap="none" lIns="0" tIns="0" rIns="0" bIns="0" rtlCol="0" anchor="t"/>
          <a:lstStyle/>
          <a:p>
            <a:pPr marL="0" indent="0" algn="ctr">
              <a:lnSpc>
                <a:spcPts val="5850"/>
              </a:lnSpc>
              <a:buNone/>
            </a:pPr>
            <a:r>
              <a:rPr lang="en-US" sz="5850" b="1" kern="0" spc="-177" dirty="0">
                <a:solidFill>
                  <a:srgbClr val="E5E0DF"/>
                </a:solidFill>
                <a:latin typeface="Inter Bold" pitchFamily="34" charset="0"/>
                <a:ea typeface="Inter Bold" pitchFamily="34" charset="-122"/>
                <a:cs typeface="Inter Bold" pitchFamily="34" charset="-120"/>
              </a:rPr>
              <a:t>10x</a:t>
            </a:r>
            <a:endParaRPr lang="en-US" sz="5850" dirty="0"/>
          </a:p>
        </p:txBody>
      </p:sp>
      <p:sp>
        <p:nvSpPr>
          <p:cNvPr id="5" name="Text 2"/>
          <p:cNvSpPr/>
          <p:nvPr/>
        </p:nvSpPr>
        <p:spPr>
          <a:xfrm>
            <a:off x="1180148" y="4595217"/>
            <a:ext cx="2835235" cy="354330"/>
          </a:xfrm>
          <a:prstGeom prst="rect">
            <a:avLst/>
          </a:prstGeom>
          <a:noFill/>
          <a:ln/>
        </p:spPr>
        <p:txBody>
          <a:bodyPr wrap="none" lIns="0" tIns="0" rIns="0" bIns="0" rtlCol="0" anchor="t"/>
          <a:lstStyle/>
          <a:p>
            <a:pPr marL="0" indent="0" algn="ctr">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Faster</a:t>
            </a:r>
            <a:endParaRPr lang="en-US" sz="2200" dirty="0"/>
          </a:p>
        </p:txBody>
      </p:sp>
      <p:sp>
        <p:nvSpPr>
          <p:cNvPr id="6" name="Text 3"/>
          <p:cNvSpPr/>
          <p:nvPr/>
        </p:nvSpPr>
        <p:spPr>
          <a:xfrm>
            <a:off x="793790" y="5085636"/>
            <a:ext cx="3608070" cy="725805"/>
          </a:xfrm>
          <a:prstGeom prst="rect">
            <a:avLst/>
          </a:prstGeom>
          <a:noFill/>
          <a:ln/>
        </p:spPr>
        <p:txBody>
          <a:bodyPr wrap="square" lIns="0" tIns="0" rIns="0" bIns="0" rtlCol="0" anchor="t"/>
          <a:lstStyle/>
          <a:p>
            <a:pPr marL="0" indent="0" algn="ctr">
              <a:lnSpc>
                <a:spcPts val="2850"/>
              </a:lnSpc>
              <a:buNone/>
            </a:pPr>
            <a:r>
              <a:rPr lang="en-US" sz="1750" kern="0" spc="-36" dirty="0">
                <a:solidFill>
                  <a:srgbClr val="E5E0DF"/>
                </a:solidFill>
                <a:latin typeface="Inter" pitchFamily="34" charset="0"/>
                <a:ea typeface="Inter" pitchFamily="34" charset="-122"/>
                <a:cs typeface="Inter" pitchFamily="34" charset="-120"/>
              </a:rPr>
              <a:t>Attendance takes 10x less time compared to manual methods.</a:t>
            </a:r>
            <a:endParaRPr lang="en-US" sz="1750" dirty="0"/>
          </a:p>
        </p:txBody>
      </p:sp>
      <p:sp>
        <p:nvSpPr>
          <p:cNvPr id="7" name="Text 4"/>
          <p:cNvSpPr/>
          <p:nvPr/>
        </p:nvSpPr>
        <p:spPr>
          <a:xfrm>
            <a:off x="4742021" y="3563422"/>
            <a:ext cx="3608189" cy="748427"/>
          </a:xfrm>
          <a:prstGeom prst="rect">
            <a:avLst/>
          </a:prstGeom>
          <a:noFill/>
          <a:ln/>
        </p:spPr>
        <p:txBody>
          <a:bodyPr wrap="none" lIns="0" tIns="0" rIns="0" bIns="0" rtlCol="0" anchor="t"/>
          <a:lstStyle/>
          <a:p>
            <a:pPr marL="0" indent="0" algn="ctr">
              <a:lnSpc>
                <a:spcPts val="5850"/>
              </a:lnSpc>
              <a:buNone/>
            </a:pPr>
            <a:r>
              <a:rPr lang="en-US" sz="5850" b="1" kern="0" spc="-177" dirty="0">
                <a:solidFill>
                  <a:srgbClr val="E5E0DF"/>
                </a:solidFill>
                <a:latin typeface="Inter Bold" pitchFamily="34" charset="0"/>
                <a:ea typeface="Inter Bold" pitchFamily="34" charset="-122"/>
                <a:cs typeface="Inter Bold" pitchFamily="34" charset="-120"/>
              </a:rPr>
              <a:t>Improved</a:t>
            </a:r>
            <a:endParaRPr lang="en-US" sz="5850" dirty="0"/>
          </a:p>
        </p:txBody>
      </p:sp>
      <p:sp>
        <p:nvSpPr>
          <p:cNvPr id="8" name="Text 5"/>
          <p:cNvSpPr/>
          <p:nvPr/>
        </p:nvSpPr>
        <p:spPr>
          <a:xfrm>
            <a:off x="5128498" y="4595217"/>
            <a:ext cx="2835235" cy="354330"/>
          </a:xfrm>
          <a:prstGeom prst="rect">
            <a:avLst/>
          </a:prstGeom>
          <a:noFill/>
          <a:ln/>
        </p:spPr>
        <p:txBody>
          <a:bodyPr wrap="none" lIns="0" tIns="0" rIns="0" bIns="0" rtlCol="0" anchor="t"/>
          <a:lstStyle/>
          <a:p>
            <a:pPr marL="0" indent="0" algn="ctr">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Record Management</a:t>
            </a:r>
            <a:endParaRPr lang="en-US" sz="2200" dirty="0"/>
          </a:p>
        </p:txBody>
      </p:sp>
      <p:sp>
        <p:nvSpPr>
          <p:cNvPr id="9" name="Text 6"/>
          <p:cNvSpPr/>
          <p:nvPr/>
        </p:nvSpPr>
        <p:spPr>
          <a:xfrm>
            <a:off x="4742021" y="5085636"/>
            <a:ext cx="3608189" cy="1451610"/>
          </a:xfrm>
          <a:prstGeom prst="rect">
            <a:avLst/>
          </a:prstGeom>
          <a:noFill/>
          <a:ln/>
        </p:spPr>
        <p:txBody>
          <a:bodyPr wrap="square" lIns="0" tIns="0" rIns="0" bIns="0" rtlCol="0" anchor="t"/>
          <a:lstStyle/>
          <a:p>
            <a:pPr marL="0" indent="0" algn="ctr">
              <a:lnSpc>
                <a:spcPts val="2850"/>
              </a:lnSpc>
              <a:buNone/>
            </a:pPr>
            <a:r>
              <a:rPr lang="en-US" sz="1750" kern="0" spc="-36" dirty="0">
                <a:solidFill>
                  <a:srgbClr val="E5E0DF"/>
                </a:solidFill>
                <a:latin typeface="Inter" pitchFamily="34" charset="0"/>
                <a:ea typeface="Inter" pitchFamily="34" charset="-122"/>
                <a:cs typeface="Inter" pitchFamily="34" charset="-120"/>
              </a:rPr>
              <a:t>Our system aims to provide significantly better record management compared to manual methods.</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4165402"/>
            <a:ext cx="9179243"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Benefits for Teachers and Students</a:t>
            </a:r>
            <a:endParaRPr lang="en-US" sz="4450" dirty="0"/>
          </a:p>
        </p:txBody>
      </p:sp>
      <p:sp>
        <p:nvSpPr>
          <p:cNvPr id="4" name="Shape 1"/>
          <p:cNvSpPr/>
          <p:nvPr/>
        </p:nvSpPr>
        <p:spPr>
          <a:xfrm>
            <a:off x="793790" y="5214342"/>
            <a:ext cx="4196358" cy="1685092"/>
          </a:xfrm>
          <a:prstGeom prst="roundRect">
            <a:avLst>
              <a:gd name="adj" fmla="val 5654"/>
            </a:avLst>
          </a:prstGeom>
          <a:solidFill>
            <a:srgbClr val="110080"/>
          </a:solidFill>
          <a:ln w="7620">
            <a:solidFill>
              <a:srgbClr val="2A1999"/>
            </a:solidFill>
            <a:prstDash val="solid"/>
          </a:ln>
        </p:spPr>
      </p:sp>
      <p:sp>
        <p:nvSpPr>
          <p:cNvPr id="5" name="Text 2"/>
          <p:cNvSpPr/>
          <p:nvPr/>
        </p:nvSpPr>
        <p:spPr>
          <a:xfrm>
            <a:off x="1028224" y="5448776"/>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More Teaching Time</a:t>
            </a:r>
            <a:endParaRPr lang="en-US" sz="2200" dirty="0"/>
          </a:p>
        </p:txBody>
      </p:sp>
      <p:sp>
        <p:nvSpPr>
          <p:cNvPr id="6" name="Text 3"/>
          <p:cNvSpPr/>
          <p:nvPr/>
        </p:nvSpPr>
        <p:spPr>
          <a:xfrm>
            <a:off x="1028224" y="5939195"/>
            <a:ext cx="3727490" cy="725805"/>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Teachers gain more time to focus on instruction.</a:t>
            </a:r>
            <a:endParaRPr lang="en-US" sz="1750" dirty="0"/>
          </a:p>
        </p:txBody>
      </p:sp>
      <p:sp>
        <p:nvSpPr>
          <p:cNvPr id="7" name="Shape 4"/>
          <p:cNvSpPr/>
          <p:nvPr/>
        </p:nvSpPr>
        <p:spPr>
          <a:xfrm>
            <a:off x="5216962" y="5214342"/>
            <a:ext cx="4196358" cy="1685092"/>
          </a:xfrm>
          <a:prstGeom prst="roundRect">
            <a:avLst>
              <a:gd name="adj" fmla="val 5654"/>
            </a:avLst>
          </a:prstGeom>
          <a:solidFill>
            <a:srgbClr val="110080"/>
          </a:solidFill>
          <a:ln w="7620">
            <a:solidFill>
              <a:srgbClr val="2A1999"/>
            </a:solidFill>
            <a:prstDash val="solid"/>
          </a:ln>
        </p:spPr>
      </p:sp>
      <p:sp>
        <p:nvSpPr>
          <p:cNvPr id="8" name="Text 5"/>
          <p:cNvSpPr/>
          <p:nvPr/>
        </p:nvSpPr>
        <p:spPr>
          <a:xfrm>
            <a:off x="5451396" y="5448776"/>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Improved Efficiency</a:t>
            </a:r>
            <a:endParaRPr lang="en-US" sz="2200" dirty="0"/>
          </a:p>
        </p:txBody>
      </p:sp>
      <p:sp>
        <p:nvSpPr>
          <p:cNvPr id="9" name="Text 6"/>
          <p:cNvSpPr/>
          <p:nvPr/>
        </p:nvSpPr>
        <p:spPr>
          <a:xfrm>
            <a:off x="5451396" y="5939195"/>
            <a:ext cx="3727490" cy="725805"/>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Streamlined attendance improves overall classroom flow.</a:t>
            </a:r>
            <a:endParaRPr lang="en-US" sz="1750" dirty="0"/>
          </a:p>
        </p:txBody>
      </p:sp>
      <p:sp>
        <p:nvSpPr>
          <p:cNvPr id="10" name="Shape 7"/>
          <p:cNvSpPr/>
          <p:nvPr/>
        </p:nvSpPr>
        <p:spPr>
          <a:xfrm>
            <a:off x="9640133" y="5214342"/>
            <a:ext cx="4196358" cy="1685092"/>
          </a:xfrm>
          <a:prstGeom prst="roundRect">
            <a:avLst>
              <a:gd name="adj" fmla="val 5654"/>
            </a:avLst>
          </a:prstGeom>
          <a:solidFill>
            <a:srgbClr val="110080"/>
          </a:solidFill>
          <a:ln w="7620">
            <a:solidFill>
              <a:srgbClr val="2A1999"/>
            </a:solidFill>
            <a:prstDash val="solid"/>
          </a:ln>
        </p:spPr>
      </p:sp>
      <p:sp>
        <p:nvSpPr>
          <p:cNvPr id="11" name="Text 8"/>
          <p:cNvSpPr/>
          <p:nvPr/>
        </p:nvSpPr>
        <p:spPr>
          <a:xfrm>
            <a:off x="9874568" y="5448776"/>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Accurate Data</a:t>
            </a:r>
            <a:endParaRPr lang="en-US" sz="2200" dirty="0"/>
          </a:p>
        </p:txBody>
      </p:sp>
      <p:sp>
        <p:nvSpPr>
          <p:cNvPr id="12" name="Text 9"/>
          <p:cNvSpPr/>
          <p:nvPr/>
        </p:nvSpPr>
        <p:spPr>
          <a:xfrm>
            <a:off x="9874568" y="5939195"/>
            <a:ext cx="3727490" cy="725805"/>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Reliable attendance records benefit students and teachers.</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600</Words>
  <Application>Microsoft Office PowerPoint</Application>
  <PresentationFormat>Custom</PresentationFormat>
  <Paragraphs>66</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Inter</vt:lpstr>
      <vt:lpstr>Inter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Abhigyan Srivastav</cp:lastModifiedBy>
  <cp:revision>2</cp:revision>
  <dcterms:created xsi:type="dcterms:W3CDTF">2025-01-26T05:56:56Z</dcterms:created>
  <dcterms:modified xsi:type="dcterms:W3CDTF">2025-01-26T05:59:18Z</dcterms:modified>
</cp:coreProperties>
</file>